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2" r:id="rId4"/>
    <p:sldId id="266" r:id="rId5"/>
    <p:sldId id="321" r:id="rId6"/>
    <p:sldId id="326" r:id="rId7"/>
    <p:sldId id="263" r:id="rId8"/>
    <p:sldId id="329" r:id="rId9"/>
    <p:sldId id="330" r:id="rId10"/>
    <p:sldId id="304" r:id="rId11"/>
    <p:sldId id="336" r:id="rId12"/>
    <p:sldId id="337" r:id="rId13"/>
    <p:sldId id="338" r:id="rId14"/>
    <p:sldId id="333" r:id="rId15"/>
    <p:sldId id="332" r:id="rId16"/>
    <p:sldId id="331" r:id="rId17"/>
    <p:sldId id="335" r:id="rId18"/>
    <p:sldId id="339" r:id="rId19"/>
    <p:sldId id="342" r:id="rId20"/>
    <p:sldId id="340" r:id="rId21"/>
    <p:sldId id="343" r:id="rId22"/>
    <p:sldId id="341" r:id="rId23"/>
    <p:sldId id="344" r:id="rId24"/>
    <p:sldId id="346" r:id="rId25"/>
    <p:sldId id="347" r:id="rId26"/>
    <p:sldId id="348" r:id="rId27"/>
    <p:sldId id="345" r:id="rId28"/>
    <p:sldId id="349" r:id="rId29"/>
    <p:sldId id="350" r:id="rId30"/>
    <p:sldId id="334" r:id="rId31"/>
    <p:sldId id="265" r:id="rId32"/>
    <p:sldId id="351" r:id="rId33"/>
    <p:sldId id="352" r:id="rId34"/>
    <p:sldId id="353" r:id="rId35"/>
    <p:sldId id="261" r:id="rId36"/>
    <p:sldId id="354" r:id="rId37"/>
    <p:sldId id="260" r:id="rId38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C7C7C7"/>
    <a:srgbClr val="0000FF"/>
    <a:srgbClr val="005BAC"/>
    <a:srgbClr val="666666"/>
    <a:srgbClr val="464646"/>
    <a:srgbClr val="00D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2518" autoAdjust="0"/>
  </p:normalViewPr>
  <p:slideViewPr>
    <p:cSldViewPr snapToGrid="0">
      <p:cViewPr varScale="1">
        <p:scale>
          <a:sx n="142" d="100"/>
          <a:sy n="142" d="100"/>
        </p:scale>
        <p:origin x="696" y="114"/>
      </p:cViewPr>
      <p:guideLst/>
    </p:cSldViewPr>
  </p:slideViewPr>
  <p:outlineViewPr>
    <p:cViewPr>
      <p:scale>
        <a:sx n="25" d="100"/>
        <a:sy n="25" d="100"/>
      </p:scale>
      <p:origin x="0" y="-5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扫地机器人能够机智地绕开你丢在地上的臭袜子而扫走旁边的纸屑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4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卷积层不要求、全连接要求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0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0" y="0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4857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深度学习</a:t>
            </a:r>
            <a:r>
              <a:rPr lang="zh-CN" altLang="en-US" sz="4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en-US" altLang="zh-CN" sz="4200" b="1" dirty="0" smtClean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400" b="1" dirty="0" smtClean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基于深度网络的场景分割</a:t>
            </a:r>
            <a:endParaRPr lang="zh-CN" altLang="en-US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169" y="1862209"/>
            <a:ext cx="5600700" cy="29347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4683" y="1994866"/>
            <a:ext cx="218425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像素级的分类</a:t>
            </a:r>
          </a:p>
        </p:txBody>
      </p:sp>
      <p:sp>
        <p:nvSpPr>
          <p:cNvPr id="5" name="矩形 4"/>
          <p:cNvSpPr/>
          <p:nvPr/>
        </p:nvSpPr>
        <p:spPr>
          <a:xfrm>
            <a:off x="250177" y="2364198"/>
            <a:ext cx="1693733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任意尺寸</a:t>
            </a:r>
          </a:p>
        </p:txBody>
      </p:sp>
      <p:sp>
        <p:nvSpPr>
          <p:cNvPr id="6" name="矩形 5"/>
          <p:cNvSpPr/>
          <p:nvPr/>
        </p:nvSpPr>
        <p:spPr>
          <a:xfrm>
            <a:off x="250177" y="2742164"/>
            <a:ext cx="1448473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上采样</a:t>
            </a:r>
          </a:p>
        </p:txBody>
      </p:sp>
      <p:sp>
        <p:nvSpPr>
          <p:cNvPr id="7" name="矩形 6"/>
          <p:cNvSpPr/>
          <p:nvPr/>
        </p:nvSpPr>
        <p:spPr>
          <a:xfrm>
            <a:off x="250177" y="3102862"/>
            <a:ext cx="193899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空间相关性</a:t>
            </a:r>
          </a:p>
        </p:txBody>
      </p:sp>
      <p:pic>
        <p:nvPicPr>
          <p:cNvPr id="19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98" y="3655074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+mn-lt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853435"/>
            <a:ext cx="6311900" cy="271430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442663"/>
            <a:ext cx="273408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3535" lvl="1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感受野 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 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局部细节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09" y="3330110"/>
            <a:ext cx="3871738" cy="15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+mn-lt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lvl="1" indent="0">
              <a:lnSpc>
                <a:spcPct val="125000"/>
              </a:lnSpc>
              <a:spcBef>
                <a:spcPts val="750"/>
              </a:spcBef>
              <a:buClr>
                <a:srgbClr val="6F1B1B"/>
              </a:buClr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上采样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2122" y="2777302"/>
            <a:ext cx="8304245" cy="2000132"/>
            <a:chOff x="342122" y="2777302"/>
            <a:chExt cx="8304245" cy="20001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122" y="2801808"/>
              <a:ext cx="8304245" cy="197562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267" y="2777302"/>
              <a:ext cx="2181225" cy="31432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9007" y="3729302"/>
              <a:ext cx="1715453" cy="31432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461260" y="1204854"/>
            <a:ext cx="3550921" cy="1886773"/>
            <a:chOff x="444420" y="2127733"/>
            <a:chExt cx="3635325" cy="20213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420" y="2127733"/>
              <a:ext cx="3635325" cy="20213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420" y="2127733"/>
              <a:ext cx="1817662" cy="342900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468043" y="1795779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最近邻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8042" y="2224040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极大值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3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+mn-lt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lvl="1" indent="0">
              <a:lnSpc>
                <a:spcPct val="125000"/>
              </a:lnSpc>
              <a:spcBef>
                <a:spcPts val="750"/>
              </a:spcBef>
              <a:buClr>
                <a:srgbClr val="6F1B1B"/>
              </a:buClr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上采样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043" y="1795779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最近邻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8042" y="2224040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极大值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8041" y="2625113"/>
            <a:ext cx="2674771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转置卷积、反卷积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62" name="Picture 2" descr="http://i.stack.imgur.com/YyCu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78" y="3053374"/>
            <a:ext cx="1669693" cy="187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2741" y="4332625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42741" y="3299338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943210" y="2585541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重合叠加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780900" y="1143714"/>
            <a:ext cx="4098180" cy="1626493"/>
            <a:chOff x="3780900" y="1143714"/>
            <a:chExt cx="4098180" cy="162649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55546" y="1155239"/>
              <a:ext cx="4023534" cy="1614968"/>
              <a:chOff x="3855546" y="1155239"/>
              <a:chExt cx="4023534" cy="161496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5546" y="1155239"/>
                <a:ext cx="3722599" cy="1614968"/>
              </a:xfrm>
              <a:prstGeom prst="rect">
                <a:avLst/>
              </a:prstGeom>
            </p:spPr>
          </p:pic>
          <p:cxnSp>
            <p:nvCxnSpPr>
              <p:cNvPr id="13" name="直接箭头连接符 12"/>
              <p:cNvCxnSpPr>
                <a:endCxn id="3" idx="3"/>
              </p:cNvCxnSpPr>
              <p:nvPr/>
            </p:nvCxnSpPr>
            <p:spPr>
              <a:xfrm flipH="1" flipV="1">
                <a:off x="7578145" y="1962723"/>
                <a:ext cx="300935" cy="66886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0900" y="1143714"/>
              <a:ext cx="1865519" cy="19379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3628708" y="2781733"/>
            <a:ext cx="4176277" cy="2145192"/>
            <a:chOff x="3628708" y="2781733"/>
            <a:chExt cx="4176277" cy="21451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8708" y="2781733"/>
              <a:ext cx="4176277" cy="214519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295" y="3629745"/>
              <a:ext cx="945852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自动编码器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UNet</a:t>
            </a:r>
            <a:endParaRPr lang="en-US" altLang="zh-CN" sz="2800" b="1" dirty="0" smtClean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30" y="1850895"/>
            <a:ext cx="4610101" cy="30532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38684" y="1346718"/>
            <a:ext cx="230768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医学图像分割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4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自动编码器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SegNet</a:t>
            </a:r>
            <a:endParaRPr lang="en-US" altLang="zh-CN" sz="2800" b="1" dirty="0" smtClean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0" y="1994866"/>
            <a:ext cx="7973268" cy="22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自动编码器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DeConvNet</a:t>
            </a:r>
            <a:endParaRPr lang="en-US" altLang="zh-CN" sz="2800" b="1" dirty="0" smtClean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" y="1834699"/>
            <a:ext cx="8304245" cy="2158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" y="4148590"/>
            <a:ext cx="898725" cy="8985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80" y="4148590"/>
            <a:ext cx="898725" cy="8985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402" y="4148590"/>
            <a:ext cx="898725" cy="898533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571500" y="3703320"/>
            <a:ext cx="152400" cy="44527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4" idx="0"/>
          </p:cNvCxnSpPr>
          <p:nvPr/>
        </p:nvCxnSpPr>
        <p:spPr>
          <a:xfrm flipH="1">
            <a:off x="1375643" y="3177540"/>
            <a:ext cx="4142852" cy="97105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844723" y="3238500"/>
            <a:ext cx="6386958" cy="1808623"/>
            <a:chOff x="1844723" y="3238500"/>
            <a:chExt cx="6386958" cy="18086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4723" y="4148590"/>
              <a:ext cx="898725" cy="89853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3166" y="4153473"/>
              <a:ext cx="898725" cy="88876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1609" y="4148590"/>
              <a:ext cx="898725" cy="89853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00052" y="4148590"/>
              <a:ext cx="898725" cy="89853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8495" y="4148590"/>
              <a:ext cx="898725" cy="89853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36938" y="4164469"/>
              <a:ext cx="876300" cy="8667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2956" y="4153473"/>
              <a:ext cx="898725" cy="888767"/>
            </a:xfrm>
            <a:prstGeom prst="rect">
              <a:avLst/>
            </a:prstGeom>
          </p:spPr>
        </p:pic>
        <p:cxnSp>
          <p:nvCxnSpPr>
            <p:cNvPr id="20" name="直接箭头连接符 19"/>
            <p:cNvCxnSpPr>
              <a:endCxn id="5" idx="0"/>
            </p:cNvCxnSpPr>
            <p:nvPr/>
          </p:nvCxnSpPr>
          <p:spPr>
            <a:xfrm flipH="1">
              <a:off x="2294086" y="3238500"/>
              <a:ext cx="3664754" cy="91009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6" idx="0"/>
            </p:cNvCxnSpPr>
            <p:nvPr/>
          </p:nvCxnSpPr>
          <p:spPr>
            <a:xfrm flipH="1">
              <a:off x="3212529" y="3238500"/>
              <a:ext cx="3310191" cy="91497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7" idx="0"/>
            </p:cNvCxnSpPr>
            <p:nvPr/>
          </p:nvCxnSpPr>
          <p:spPr>
            <a:xfrm flipH="1">
              <a:off x="4130972" y="3352800"/>
              <a:ext cx="2650239" cy="79579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8" idx="0"/>
            </p:cNvCxnSpPr>
            <p:nvPr/>
          </p:nvCxnSpPr>
          <p:spPr>
            <a:xfrm flipH="1">
              <a:off x="5049415" y="3352800"/>
              <a:ext cx="2082905" cy="79579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9" idx="0"/>
            </p:cNvCxnSpPr>
            <p:nvPr/>
          </p:nvCxnSpPr>
          <p:spPr>
            <a:xfrm flipH="1">
              <a:off x="5967858" y="3459480"/>
              <a:ext cx="1345380" cy="68911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0" idx="0"/>
            </p:cNvCxnSpPr>
            <p:nvPr/>
          </p:nvCxnSpPr>
          <p:spPr>
            <a:xfrm flipH="1">
              <a:off x="6875088" y="3451860"/>
              <a:ext cx="661092" cy="71260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endCxn id="11" idx="0"/>
            </p:cNvCxnSpPr>
            <p:nvPr/>
          </p:nvCxnSpPr>
          <p:spPr>
            <a:xfrm>
              <a:off x="7673340" y="3703320"/>
              <a:ext cx="108979" cy="45015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箭头连接符 39"/>
          <p:cNvCxnSpPr>
            <a:endCxn id="12" idx="0"/>
          </p:cNvCxnSpPr>
          <p:nvPr/>
        </p:nvCxnSpPr>
        <p:spPr>
          <a:xfrm>
            <a:off x="7871460" y="3642360"/>
            <a:ext cx="829305" cy="50623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6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+mn-lt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输入层：    图像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- 500x500</a:t>
            </a:r>
          </a:p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第一层卷积：填充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- 100</a:t>
            </a:r>
          </a:p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输出层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得分图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- 16x16</a:t>
            </a:r>
          </a:p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第一种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end-to-end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语义分割技术，是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state-of-the-art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923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108145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08145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4405" y="1454662"/>
            <a:ext cx="2705228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暴力 </a:t>
            </a:r>
            <a:r>
              <a:rPr lang="en-US" altLang="zh-CN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池化</a:t>
            </a:r>
            <a:endParaRPr lang="zh-CN" altLang="en-US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54405" y="1901208"/>
            <a:ext cx="3027432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粗糙 </a:t>
            </a:r>
            <a:r>
              <a:rPr lang="en-US" altLang="zh-CN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上采样</a:t>
            </a:r>
            <a:endParaRPr lang="zh-CN" altLang="en-US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5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37" y="1862209"/>
            <a:ext cx="6383295" cy="2909065"/>
          </a:xfrm>
          <a:prstGeom prst="rect">
            <a:avLst/>
          </a:prstGeom>
        </p:spPr>
      </p:pic>
      <p:pic>
        <p:nvPicPr>
          <p:cNvPr id="10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2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9" y="2192307"/>
            <a:ext cx="8392921" cy="2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71"/>
            <a:ext cx="8229600" cy="378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场景分割概述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基于深度网络的场景分割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场景分割趋势及讨论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122" y="1487739"/>
            <a:ext cx="2705228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暴力 </a:t>
            </a:r>
            <a:r>
              <a:rPr lang="en-US" altLang="zh-CN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池化</a:t>
            </a:r>
            <a:endParaRPr lang="zh-CN" altLang="en-US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0499" y="2221560"/>
            <a:ext cx="3461845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6435" lvl="1" indent="-342900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减小池化层 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en-US" altLang="zh-CN" sz="19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finetune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0499" y="2657469"/>
            <a:ext cx="6209392" cy="1329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6435" lvl="1" indent="-342900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减小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stride – 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感受野</a:t>
            </a:r>
            <a:endParaRPr lang="en-US" altLang="zh-CN" sz="19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143635" lvl="2" indent="-342900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pool4</a:t>
            </a:r>
            <a:r>
              <a:rPr lang="zh-CN" altLang="en-US" sz="2000" dirty="0"/>
              <a:t>和</a:t>
            </a:r>
            <a:r>
              <a:rPr lang="en-US" altLang="zh-CN" sz="2000" dirty="0" smtClean="0"/>
              <a:t>pool5</a:t>
            </a:r>
            <a:r>
              <a:rPr lang="zh-CN" altLang="en-US" sz="2000" dirty="0" smtClean="0"/>
              <a:t>的</a:t>
            </a:r>
            <a:r>
              <a:rPr lang="en-US" altLang="zh-CN" sz="2000" dirty="0"/>
              <a:t>stride</a:t>
            </a:r>
            <a:r>
              <a:rPr lang="zh-CN" altLang="en-US" sz="2000" dirty="0" smtClean="0"/>
              <a:t>由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改为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 </a:t>
            </a:r>
            <a:r>
              <a:rPr lang="en-US" altLang="zh-CN" sz="2000" dirty="0"/>
              <a:t>padding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1143635" lvl="2" indent="-342900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输出由</a:t>
            </a:r>
            <a:r>
              <a:rPr lang="zh-CN" altLang="en-US" sz="2000" dirty="0"/>
              <a:t>原来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1</a:t>
            </a:r>
            <a:r>
              <a:rPr lang="en-US" altLang="zh-CN" sz="2000" dirty="0"/>
              <a:t>/</a:t>
            </a:r>
            <a:r>
              <a:rPr lang="en-US" altLang="zh-CN" sz="2000" dirty="0" smtClean="0"/>
              <a:t>32</a:t>
            </a:r>
            <a:r>
              <a:rPr lang="zh-CN" altLang="en-US" sz="2000" dirty="0" smtClean="0"/>
              <a:t>变成</a:t>
            </a:r>
            <a:r>
              <a:rPr lang="en-US" altLang="zh-CN" sz="2000" dirty="0" smtClean="0"/>
              <a:t>1/8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514x514 - 67x67</a:t>
            </a:r>
          </a:p>
        </p:txBody>
      </p:sp>
      <p:sp>
        <p:nvSpPr>
          <p:cNvPr id="4" name="矩形 3"/>
          <p:cNvSpPr/>
          <p:nvPr/>
        </p:nvSpPr>
        <p:spPr>
          <a:xfrm>
            <a:off x="415421" y="4080470"/>
            <a:ext cx="75386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感受野就是输出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feature map</a:t>
            </a: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某个节点的响应对应的输入图像的区域</a:t>
            </a:r>
            <a:r>
              <a:rPr lang="zh-CN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15421" y="4641102"/>
            <a:ext cx="75386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N+1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层感受野大小 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= (N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层感受野大小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-1)x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步长</a:t>
            </a:r>
            <a:r>
              <a:rPr lang="en-US" altLang="zh-CN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卷积核大小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29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122" y="1359985"/>
            <a:ext cx="3682931" cy="58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Atrous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Convolution</a:t>
            </a:r>
            <a:endParaRPr lang="zh-CN" altLang="en-US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961" y="2030604"/>
            <a:ext cx="4520566" cy="30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59" y="1919841"/>
            <a:ext cx="4750693" cy="30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31245" y="1862209"/>
            <a:ext cx="5447030" cy="2673815"/>
            <a:chOff x="1831245" y="1862209"/>
            <a:chExt cx="5447030" cy="2673815"/>
          </a:xfrm>
        </p:grpSpPr>
        <p:grpSp>
          <p:nvGrpSpPr>
            <p:cNvPr id="16" name="组合 15"/>
            <p:cNvGrpSpPr/>
            <p:nvPr/>
          </p:nvGrpSpPr>
          <p:grpSpPr>
            <a:xfrm>
              <a:off x="1831245" y="1862209"/>
              <a:ext cx="5251354" cy="2673815"/>
              <a:chOff x="1831245" y="1862209"/>
              <a:chExt cx="5251354" cy="2673815"/>
            </a:xfrm>
          </p:grpSpPr>
          <p:pic>
            <p:nvPicPr>
              <p:cNvPr id="50178" name="Picture 2" descr="http://img.blog.csdn.net/2016092215070898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1245" y="1862209"/>
                <a:ext cx="5251354" cy="2673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23" y="2387641"/>
                <a:ext cx="518871" cy="38472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245" y="4050249"/>
                <a:ext cx="2068402" cy="30736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759" y="1862210"/>
                <a:ext cx="488856" cy="199954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4997" y="3572094"/>
                <a:ext cx="1152525" cy="485775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789" y="3467099"/>
              <a:ext cx="2423011" cy="1049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9588" y="2009994"/>
              <a:ext cx="2423011" cy="20129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7812" y="3366287"/>
              <a:ext cx="311150" cy="1049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7125" y="3366286"/>
              <a:ext cx="311150" cy="104995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CRF – Conditional Random Field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7979" y="3972893"/>
            <a:ext cx="318166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标签集合 </a:t>
            </a:r>
            <a:r>
              <a:rPr lang="en-US" altLang="zh-CN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L={l</a:t>
            </a:r>
            <a:r>
              <a:rPr lang="en-US" altLang="zh-CN" baseline="-25000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1</a:t>
            </a:r>
            <a:r>
              <a:rPr lang="en-US" altLang="zh-CN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,l</a:t>
            </a:r>
            <a:r>
              <a:rPr lang="en-US" altLang="zh-CN" baseline="-25000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2</a:t>
            </a:r>
            <a:r>
              <a:rPr lang="en-US" altLang="zh-CN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,…,</a:t>
            </a:r>
            <a:r>
              <a:rPr lang="en-US" altLang="zh-CN" dirty="0" err="1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l</a:t>
            </a:r>
            <a:r>
              <a:rPr lang="en-US" altLang="zh-CN" baseline="-25000" dirty="0" err="1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N</a:t>
            </a:r>
            <a:r>
              <a:rPr lang="en-US" altLang="zh-CN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}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49680" y="2387641"/>
            <a:ext cx="20040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标签分布 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P(L|X)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45155" y="2635422"/>
            <a:ext cx="138691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X </a:t>
            </a: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输入图像</a:t>
            </a:r>
          </a:p>
        </p:txBody>
      </p:sp>
      <p:sp>
        <p:nvSpPr>
          <p:cNvPr id="31" name="矩形 30"/>
          <p:cNvSpPr/>
          <p:nvPr/>
        </p:nvSpPr>
        <p:spPr>
          <a:xfrm>
            <a:off x="7068664" y="2227875"/>
            <a:ext cx="1326645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条件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1397" y="3006834"/>
            <a:ext cx="1326645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随机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51787" y="3427690"/>
            <a:ext cx="116570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概率分布</a:t>
            </a:r>
          </a:p>
        </p:txBody>
      </p:sp>
      <p:sp>
        <p:nvSpPr>
          <p:cNvPr id="37" name="矩形 36"/>
          <p:cNvSpPr/>
          <p:nvPr/>
        </p:nvSpPr>
        <p:spPr>
          <a:xfrm>
            <a:off x="6202255" y="4057869"/>
            <a:ext cx="92044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图模型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CRF – Conditional Random Field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3843" y="2338079"/>
            <a:ext cx="318166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标签集合 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X={X</a:t>
            </a:r>
            <a:r>
              <a:rPr lang="en-US" altLang="zh-CN" baseline="-25000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1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,X</a:t>
            </a:r>
            <a:r>
              <a:rPr lang="en-US" altLang="zh-CN" baseline="-25000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2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,…,X</a:t>
            </a:r>
            <a:r>
              <a:rPr lang="en-US" altLang="zh-CN" baseline="-25000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N</a:t>
            </a:r>
            <a:r>
              <a:rPr lang="en-US" altLang="zh-CN" dirty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}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3843" y="2743999"/>
            <a:ext cx="20040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标签分布 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P(X|I)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62658" y="1944326"/>
            <a:ext cx="1455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输入图像 </a:t>
            </a:r>
            <a:r>
              <a:rPr lang="en-US" altLang="zh-CN" sz="2000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I 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57291" y="3230400"/>
            <a:ext cx="143262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吉布斯分布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43708" y="2769061"/>
            <a:ext cx="2307683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中国餐馆模型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43708" y="3226879"/>
            <a:ext cx="2307683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印度餐馆模型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28591" y="4154738"/>
            <a:ext cx="122419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能量函数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4578724" y="3729424"/>
            <a:ext cx="383241" cy="425314"/>
          </a:xfrm>
          <a:prstGeom prst="downArrow">
            <a:avLst/>
          </a:prstGeom>
          <a:solidFill>
            <a:srgbClr val="C7C7C7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11" y="3174899"/>
            <a:ext cx="3231628" cy="5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9" grpId="0"/>
      <p:bldP spid="30" grpId="0"/>
      <p:bldP spid="37" grpId="0"/>
      <p:bldP spid="38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CRF – Conditional Random Field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3843" y="1843046"/>
            <a:ext cx="20040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标签分布 </a:t>
            </a:r>
            <a:r>
              <a:rPr lang="en-US" altLang="zh-CN" dirty="0" smtClean="0">
                <a:latin typeface="Kozuka Mincho Pr6N H" panose="02020900000000000000" pitchFamily="18" charset="-128"/>
                <a:ea typeface="Kozuka Mincho Pr6N H" panose="02020900000000000000" pitchFamily="18" charset="-128"/>
              </a:rPr>
              <a:t>P(X|I)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57291" y="2275655"/>
            <a:ext cx="143262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吉布斯分布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28591" y="3085690"/>
            <a:ext cx="122419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能量函数</a:t>
            </a:r>
            <a:endParaRPr lang="zh-CN" altLang="en-US" dirty="0">
              <a:latin typeface="Kozuka Mincho Pr6N H" panose="02020900000000000000" pitchFamily="18" charset="-128"/>
              <a:ea typeface="Kozuka Mincho Pr6N H" panose="02020900000000000000" pitchFamily="18" charset="-128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4578724" y="2680548"/>
            <a:ext cx="383241" cy="425314"/>
          </a:xfrm>
          <a:prstGeom prst="downArrow">
            <a:avLst/>
          </a:prstGeom>
          <a:solidFill>
            <a:srgbClr val="C7C7C7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09" y="2191434"/>
            <a:ext cx="3231628" cy="553162"/>
          </a:xfrm>
          <a:prstGeom prst="rect">
            <a:avLst/>
          </a:prstGeom>
        </p:spPr>
      </p:pic>
      <p:pic>
        <p:nvPicPr>
          <p:cNvPr id="27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45" y="1114911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07668" y="3100870"/>
            <a:ext cx="8787963" cy="1446302"/>
            <a:chOff x="307668" y="3100870"/>
            <a:chExt cx="8787963" cy="14463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754" y="3100870"/>
              <a:ext cx="3215308" cy="3808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7"/>
            <a:srcRect l="16106"/>
            <a:stretch/>
          </p:blipFill>
          <p:spPr>
            <a:xfrm>
              <a:off x="307668" y="3767484"/>
              <a:ext cx="1648205" cy="306975"/>
            </a:xfrm>
            <a:prstGeom prst="rect">
              <a:avLst/>
            </a:prstGeom>
          </p:spPr>
        </p:pic>
        <p:sp>
          <p:nvSpPr>
            <p:cNvPr id="20" name="下箭头 19"/>
            <p:cNvSpPr/>
            <p:nvPr/>
          </p:nvSpPr>
          <p:spPr>
            <a:xfrm rot="2504473">
              <a:off x="1962044" y="3458196"/>
              <a:ext cx="383241" cy="425314"/>
            </a:xfrm>
            <a:prstGeom prst="downArrow">
              <a:avLst/>
            </a:prstGeom>
            <a:solidFill>
              <a:srgbClr val="C7C7C7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下箭头 20"/>
            <p:cNvSpPr/>
            <p:nvPr/>
          </p:nvSpPr>
          <p:spPr>
            <a:xfrm rot="19124727">
              <a:off x="3463203" y="3458173"/>
              <a:ext cx="383241" cy="425314"/>
            </a:xfrm>
            <a:prstGeom prst="downArrow">
              <a:avLst/>
            </a:prstGeom>
            <a:solidFill>
              <a:srgbClr val="C7C7C7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23074" y="4162451"/>
              <a:ext cx="1224191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一阶能量</a:t>
              </a:r>
              <a:endParaRPr lang="zh-CN" altLang="en-US" dirty="0">
                <a:latin typeface="Kozuka Mincho Pr6N H" panose="02020900000000000000" pitchFamily="18" charset="-128"/>
                <a:ea typeface="Kozuka Mincho Pr6N H" panose="02020900000000000000" pitchFamily="18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882148" y="4126381"/>
              <a:ext cx="1224191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二阶能量</a:t>
              </a:r>
              <a:endParaRPr lang="zh-CN" altLang="en-US" dirty="0">
                <a:latin typeface="Kozuka Mincho Pr6N H" panose="02020900000000000000" pitchFamily="18" charset="-128"/>
                <a:ea typeface="Kozuka Mincho Pr6N H" panose="02020900000000000000" pitchFamily="18" charset="-128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82149" y="3761832"/>
              <a:ext cx="5213482" cy="454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50267" y="2448938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0267" y="2826904"/>
            <a:ext cx="1448473" cy="40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-170815" defTabSz="685800">
              <a:lnSpc>
                <a:spcPct val="125000"/>
              </a:lnSpc>
              <a:spcBef>
                <a:spcPts val="375"/>
              </a:spcBef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相关性</a:t>
            </a:r>
            <a:endParaRPr lang="zh-CN" altLang="en-US" sz="19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9" y="2192307"/>
            <a:ext cx="8392921" cy="2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err="1" smtClean="0">
                <a:latin typeface="+mn-lt"/>
                <a:ea typeface="黑体" panose="02010609060101010101" pitchFamily="49" charset="-122"/>
              </a:rPr>
              <a:t>Deeplab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862209"/>
            <a:ext cx="6383295" cy="29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smtClean="0">
                <a:latin typeface="+mn-lt"/>
                <a:ea typeface="黑体" panose="02010609060101010101" pitchFamily="49" charset="-122"/>
              </a:rPr>
              <a:t>Deeplab-v2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dirty="0" err="1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Deeplab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= FCN+CRF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31" y="1862209"/>
            <a:ext cx="6133840" cy="30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200" b="1" dirty="0" smtClean="0">
                <a:latin typeface="+mn-lt"/>
                <a:ea typeface="黑体" panose="02010609060101010101" pitchFamily="49" charset="-122"/>
              </a:rPr>
              <a:t>Deeplab-v2(v3)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7346" name="Picture 2" descr="这里写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8"/>
          <a:stretch/>
        </p:blipFill>
        <p:spPr bwMode="auto">
          <a:xfrm>
            <a:off x="950096" y="1766456"/>
            <a:ext cx="7088295" cy="25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课程大纲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9"/>
            <a:ext cx="8229600" cy="424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场景分割概述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定义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应用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基于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深度网络</a:t>
            </a: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</a:t>
            </a: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场景分割趋势及讨论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4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对抗网络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12" y="1480527"/>
            <a:ext cx="3795712" cy="34367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85" y="2272553"/>
            <a:ext cx="2502192" cy="16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课程大纲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71"/>
            <a:ext cx="8229600" cy="3895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场景分割概述</a:t>
            </a: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基于深度网络的场景分割</a:t>
            </a:r>
            <a:endParaRPr lang="en-US" altLang="zh-CN" sz="2400" b="1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场景分割趋势及讨论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微小物体</a:t>
            </a: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实例级别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弱监督信息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62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未来趋势讨论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微小物体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精细化分割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46" y="1994866"/>
            <a:ext cx="7303751" cy="27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未来趋势讨论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实例分割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49436" y="1734840"/>
            <a:ext cx="5634706" cy="3290668"/>
            <a:chOff x="1949436" y="1734840"/>
            <a:chExt cx="5634706" cy="32906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436" y="1734840"/>
              <a:ext cx="5634706" cy="329066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9436" y="3210765"/>
              <a:ext cx="5634706" cy="218235"/>
            </a:xfrm>
            <a:prstGeom prst="rect">
              <a:avLst/>
            </a:prstGeom>
          </p:spPr>
        </p:pic>
      </p:grpSp>
      <p:sp>
        <p:nvSpPr>
          <p:cNvPr id="5" name="右箭头 4"/>
          <p:cNvSpPr/>
          <p:nvPr/>
        </p:nvSpPr>
        <p:spPr>
          <a:xfrm>
            <a:off x="4632512" y="4161865"/>
            <a:ext cx="289112" cy="336176"/>
          </a:xfrm>
          <a:prstGeom prst="rightArrow">
            <a:avLst/>
          </a:prstGeom>
          <a:solidFill>
            <a:srgbClr val="C7C7C7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6004112" y="3210765"/>
            <a:ext cx="289112" cy="336176"/>
          </a:xfrm>
          <a:prstGeom prst="rightArrow">
            <a:avLst/>
          </a:prstGeom>
          <a:solidFill>
            <a:srgbClr val="C7C7C7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未来趋势讨论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弱监督信息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6061" y="1709821"/>
            <a:ext cx="8476365" cy="2741101"/>
            <a:chOff x="256061" y="1709821"/>
            <a:chExt cx="8476365" cy="27411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61" y="2109787"/>
              <a:ext cx="8476365" cy="234113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799" y="1709821"/>
              <a:ext cx="6900863" cy="4953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4999" y="1765507"/>
              <a:ext cx="1800225" cy="4953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101" y="1765507"/>
              <a:ext cx="1918511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2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33320" y="731520"/>
            <a:ext cx="4276725" cy="368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33320" y="1873250"/>
            <a:ext cx="427672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en-US" altLang="zh-CN" sz="72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en-US" altLang="zh-CN" sz="8000" b="1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在线问答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835" indent="-457200">
              <a:buFont typeface="+mj-lt"/>
              <a:buAutoNum type="arabicPeriod"/>
            </a:pP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Convolutional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for 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457835" indent="-457200">
              <a:buFont typeface="+mj-lt"/>
              <a:buAutoNum type="arabicPeriod"/>
            </a:pPr>
            <a:r>
              <a:rPr lang="en-US" altLang="zh-C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SegNet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Encoder-Decoder 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for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  <a:p>
            <a:pPr marL="457835" indent="-457200">
              <a:buFont typeface="+mj-lt"/>
              <a:buAutoNum type="arabicPeriod"/>
            </a:pP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C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for Semantic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457835" indent="-457200">
              <a:buFont typeface="+mj-lt"/>
              <a:buAutoNum type="arabicPeriod"/>
            </a:pP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U-Net: Convolutional Networks for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Image Segmentation</a:t>
            </a:r>
          </a:p>
          <a:p>
            <a:pPr marL="457835" indent="-457200">
              <a:buFont typeface="+mj-lt"/>
              <a:buAutoNum type="arabicPeriod"/>
            </a:pPr>
            <a:r>
              <a:rPr lang="en-US" altLang="zh-C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Semantic Image Segmentation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fr-FR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fr-FR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Nets, Atrous </a:t>
            </a:r>
            <a:r>
              <a:rPr lang="fr-FR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Convolution,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</a:t>
            </a:r>
            <a:r>
              <a:rPr lang="en-US" altLang="zh-C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CRFs</a:t>
            </a:r>
          </a:p>
          <a:p>
            <a:pPr marL="457835" indent="-457200">
              <a:buFont typeface="+mj-lt"/>
              <a:buAutoNum type="arabicPeriod"/>
            </a:pP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Image-to-Image Translation with Conditional Adversarial Networks</a:t>
            </a:r>
            <a:endParaRPr lang="en-US" altLang="zh-CN" sz="19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7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790513" y="262890"/>
            <a:ext cx="4275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深度学习理论</a:t>
            </a:r>
            <a:endParaRPr lang="zh-CN" altLang="en-US" sz="1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39890" y="490855"/>
            <a:ext cx="1318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课程地址</a:t>
            </a:r>
            <a:r>
              <a:rPr lang="zh-CN" altLang="en-US" sz="1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8014653" y="291148"/>
            <a:ext cx="859155" cy="8642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 descr="E:\owncloud\刘达\2017年\深蓝学院\logo\导出图\深蓝学院-图标部分.png深蓝学院-图标部分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41360" y="658495"/>
            <a:ext cx="205740" cy="205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31490" y="2038350"/>
            <a:ext cx="33223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感谢各位聆听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464646"/>
                </a:solidFill>
                <a:latin typeface="Arial" panose="020B0604020202020204" pitchFamily="34" charset="0"/>
              </a:rPr>
              <a:t>Thanks for Listening</a:t>
            </a:r>
          </a:p>
        </p:txBody>
      </p:sp>
      <p:sp>
        <p:nvSpPr>
          <p:cNvPr id="10" name="文本框 9"/>
          <p:cNvSpPr txBox="1"/>
          <p:nvPr/>
        </p:nvSpPr>
        <p:spPr>
          <a:xfrm rot="840000">
            <a:off x="5411470" y="1952625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</a:p>
        </p:txBody>
      </p:sp>
      <p:pic>
        <p:nvPicPr>
          <p:cNvPr id="12" name="图片 11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9"/>
            <a:ext cx="8229600" cy="366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什么是场景分割（语义分割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en-US" altLang="zh-CN" sz="2800" b="1" dirty="0" smtClean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pixel in pixel out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121" y="1788863"/>
            <a:ext cx="84724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zh-CN" altLang="en-US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2100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分割成几组</a:t>
            </a:r>
            <a:r>
              <a:rPr lang="zh-CN" altLang="en-US" sz="2100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具有某种</a:t>
            </a:r>
            <a:r>
              <a:rPr lang="zh-CN" altLang="en-US" sz="2100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特定语义含义的</a:t>
            </a:r>
            <a:r>
              <a:rPr lang="zh-CN" altLang="en-US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像素</a:t>
            </a:r>
            <a:r>
              <a:rPr lang="zh-CN" altLang="en-US" sz="2100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区域，并</a:t>
            </a:r>
            <a:r>
              <a:rPr lang="zh-CN" altLang="en-US" sz="2100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识别出每个区域</a:t>
            </a:r>
            <a:r>
              <a:rPr lang="zh-CN" altLang="en-US" sz="2100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的类别，最终</a:t>
            </a:r>
            <a:r>
              <a:rPr lang="zh-CN" altLang="en-US" sz="2100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获得一幅具有像素语义标注的</a:t>
            </a:r>
            <a:r>
              <a:rPr lang="zh-CN" altLang="en-US" sz="2100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2100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，使图像更容易理解和分析。</a:t>
            </a:r>
          </a:p>
          <a:p>
            <a:endParaRPr lang="zh-CN" altLang="en-US" sz="2100" dirty="0">
              <a:solidFill>
                <a:srgbClr val="22222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458" y="2524227"/>
            <a:ext cx="5214124" cy="25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9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9"/>
            <a:ext cx="8229600" cy="366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分类   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v.s. 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目标检测  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v.s.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语义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分割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5" y="1994866"/>
            <a:ext cx="2512439" cy="2181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87" y="1988939"/>
            <a:ext cx="2589139" cy="2187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322" y="1994866"/>
            <a:ext cx="2512921" cy="218137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90896" y="4223305"/>
            <a:ext cx="19961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图像主体是猫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88660" y="4223305"/>
            <a:ext cx="22053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猫的定位</a:t>
            </a:r>
            <a:r>
              <a:rPr lang="en-US" altLang="zh-CN" sz="2100" b="1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图像级</a:t>
            </a:r>
            <a:r>
              <a:rPr lang="en-US" altLang="zh-CN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2199" y="4223305"/>
            <a:ext cx="22053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猫的定位</a:t>
            </a:r>
            <a:r>
              <a:rPr lang="en-US" altLang="zh-CN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像素级</a:t>
            </a:r>
            <a:r>
              <a:rPr lang="en-US" altLang="zh-CN" sz="2100" b="1" dirty="0" smtClean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926624" y="2147811"/>
            <a:ext cx="3185063" cy="1977464"/>
          </a:xfrm>
          <a:prstGeom prst="rect">
            <a:avLst/>
          </a:prstGeom>
          <a:solidFill>
            <a:srgbClr val="FFFF99"/>
          </a:solidFill>
          <a:ln w="57150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tabLst>
                <a:tab pos="266700" algn="l"/>
              </a:tabLst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区别于图像识别</a:t>
            </a:r>
            <a:endParaRPr lang="en-US" altLang="zh-CN" sz="25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tabLst>
                <a:tab pos="266700" algn="l"/>
              </a:tabLst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侧重于</a:t>
            </a:r>
            <a:r>
              <a:rPr lang="zh-CN" altLang="en-US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语义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理解</a:t>
            </a:r>
            <a:endParaRPr lang="en-US" altLang="zh-CN" sz="25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70000"/>
              <a:tabLst>
                <a:tab pos="266700" algn="l"/>
              </a:tabLst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计算机视觉</a:t>
            </a:r>
            <a:r>
              <a:rPr lang="zh-CN" altLang="en-US" sz="25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顶层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任务</a:t>
            </a:r>
            <a:endParaRPr lang="zh-CN" altLang="zh-CN" sz="2500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2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9"/>
            <a:ext cx="8229600" cy="366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场景分割是图像理解的基石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 自动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驾驶</a:t>
            </a:r>
            <a:endParaRPr lang="zh-CN" altLang="en-US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街景识别</a:t>
            </a:r>
            <a:endParaRPr lang="en-US" altLang="zh-CN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自动抠图  </a:t>
            </a:r>
            <a:endParaRPr lang="en-US" altLang="zh-CN" sz="2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 …</a:t>
            </a:r>
          </a:p>
        </p:txBody>
      </p:sp>
      <p:sp>
        <p:nvSpPr>
          <p:cNvPr id="2" name="矩形 1"/>
          <p:cNvSpPr/>
          <p:nvPr/>
        </p:nvSpPr>
        <p:spPr>
          <a:xfrm>
            <a:off x="3662415" y="1994866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精确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定位道路、车体、行人、物体信息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96" y="2436420"/>
            <a:ext cx="5214124" cy="2575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1" y="3961580"/>
            <a:ext cx="2129397" cy="10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课程大纲</a:t>
            </a:r>
            <a:endParaRPr lang="zh-CN" altLang="en-US" sz="3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71"/>
            <a:ext cx="8229600" cy="3895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场景分割概述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基于深度网络的场景分割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全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err="1" smtClean="0">
                <a:ea typeface="黑体" panose="02010609060101010101" pitchFamily="49" charset="-122"/>
              </a:rPr>
              <a:t>DeepLab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反卷积网络及</a:t>
            </a:r>
            <a:r>
              <a:rPr lang="en-US" altLang="zh-CN" sz="2400" b="1" dirty="0" err="1" smtClean="0">
                <a:ea typeface="黑体" panose="02010609060101010101" pitchFamily="49" charset="-122"/>
              </a:rPr>
              <a:t>SegNet</a:t>
            </a:r>
            <a:endParaRPr lang="en-US" altLang="zh-CN" sz="2400" b="1" dirty="0" smtClean="0"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对抗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场景分割趋势及讨论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69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滑动窗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305"/>
          <a:stretch/>
        </p:blipFill>
        <p:spPr>
          <a:xfrm>
            <a:off x="590906" y="1273929"/>
            <a:ext cx="8304245" cy="34125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3" y="1761503"/>
            <a:ext cx="1249737" cy="466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95" y="1247569"/>
            <a:ext cx="3797954" cy="6026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448" y="1916145"/>
            <a:ext cx="980703" cy="26289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09470" y="1749605"/>
            <a:ext cx="1422184" cy="490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输入图像</a:t>
            </a:r>
          </a:p>
        </p:txBody>
      </p:sp>
      <p:sp>
        <p:nvSpPr>
          <p:cNvPr id="13" name="矩形 12"/>
          <p:cNvSpPr/>
          <p:nvPr/>
        </p:nvSpPr>
        <p:spPr>
          <a:xfrm>
            <a:off x="4164580" y="1326976"/>
            <a:ext cx="1074333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图像块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40071" y="1315499"/>
            <a:ext cx="137088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分类网络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62573" y="1916145"/>
            <a:ext cx="481222" cy="473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牛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62573" y="2993669"/>
            <a:ext cx="481222" cy="473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牛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68325" y="3930118"/>
            <a:ext cx="481222" cy="473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草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8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4" y="1152845"/>
            <a:ext cx="1181466" cy="15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510218" y="4404030"/>
            <a:ext cx="3150221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5000"/>
              </a:lnSpc>
              <a:spcBef>
                <a:spcPct val="0"/>
              </a:spcBef>
              <a:buClr>
                <a:srgbClr val="6F1B1B"/>
              </a:buClr>
            </a:pPr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存储、效率、区域限制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76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6F1B1B"/>
              </a:buClr>
            </a:pP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场景分割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+mn-lt"/>
                <a:ea typeface="黑体" panose="02010609060101010101" pitchFamily="49" charset="-122"/>
              </a:rPr>
              <a:t>全卷积网络</a:t>
            </a:r>
            <a:endParaRPr lang="en-US" altLang="zh-CN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122" y="1247568"/>
            <a:ext cx="8229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网络结构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Char char="n"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72984" y="1675636"/>
            <a:ext cx="4967876" cy="993606"/>
            <a:chOff x="1972984" y="1675636"/>
            <a:chExt cx="4967876" cy="993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b="64373"/>
            <a:stretch/>
          </p:blipFill>
          <p:spPr>
            <a:xfrm>
              <a:off x="1972984" y="1675636"/>
              <a:ext cx="4967876" cy="99360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637" y="2501153"/>
              <a:ext cx="1174657" cy="16808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010306" y="3138383"/>
            <a:ext cx="4967876" cy="1524079"/>
            <a:chOff x="2010306" y="3138383"/>
            <a:chExt cx="4967876" cy="15240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/>
            <a:srcRect t="45352" b="-1"/>
            <a:stretch/>
          </p:blipFill>
          <p:spPr>
            <a:xfrm>
              <a:off x="2010306" y="3138384"/>
              <a:ext cx="4967876" cy="152407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9541" y="3138383"/>
              <a:ext cx="316005" cy="53266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4816493" y="2548218"/>
            <a:ext cx="882614" cy="1095935"/>
            <a:chOff x="4816493" y="2548218"/>
            <a:chExt cx="882614" cy="1095935"/>
          </a:xfrm>
        </p:grpSpPr>
        <p:sp>
          <p:nvSpPr>
            <p:cNvPr id="6" name="任意多边形 5"/>
            <p:cNvSpPr/>
            <p:nvPr/>
          </p:nvSpPr>
          <p:spPr>
            <a:xfrm>
              <a:off x="4888006" y="2548218"/>
              <a:ext cx="369794" cy="217654"/>
            </a:xfrm>
            <a:custGeom>
              <a:avLst/>
              <a:gdLst>
                <a:gd name="connsiteX0" fmla="*/ 0 w 215153"/>
                <a:gd name="connsiteY0" fmla="*/ 0 h 215153"/>
                <a:gd name="connsiteX1" fmla="*/ 161365 w 215153"/>
                <a:gd name="connsiteY1" fmla="*/ 53788 h 215153"/>
                <a:gd name="connsiteX2" fmla="*/ 215153 w 215153"/>
                <a:gd name="connsiteY2" fmla="*/ 215153 h 21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153" h="215153">
                  <a:moveTo>
                    <a:pt x="0" y="0"/>
                  </a:moveTo>
                  <a:cubicBezTo>
                    <a:pt x="62753" y="8964"/>
                    <a:pt x="125506" y="17929"/>
                    <a:pt x="161365" y="53788"/>
                  </a:cubicBezTo>
                  <a:cubicBezTo>
                    <a:pt x="197224" y="89647"/>
                    <a:pt x="207309" y="181535"/>
                    <a:pt x="215153" y="2151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136776" y="3138382"/>
              <a:ext cx="186181" cy="505771"/>
            </a:xfrm>
            <a:custGeom>
              <a:avLst/>
              <a:gdLst>
                <a:gd name="connsiteX0" fmla="*/ 154642 w 186181"/>
                <a:gd name="connsiteY0" fmla="*/ 0 h 611841"/>
                <a:gd name="connsiteX1" fmla="*/ 174812 w 186181"/>
                <a:gd name="connsiteY1" fmla="*/ 309282 h 611841"/>
                <a:gd name="connsiteX2" fmla="*/ 0 w 186181"/>
                <a:gd name="connsiteY2" fmla="*/ 611841 h 61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181" h="611841">
                  <a:moveTo>
                    <a:pt x="154642" y="0"/>
                  </a:moveTo>
                  <a:cubicBezTo>
                    <a:pt x="177614" y="103654"/>
                    <a:pt x="200586" y="207309"/>
                    <a:pt x="174812" y="309282"/>
                  </a:cubicBezTo>
                  <a:cubicBezTo>
                    <a:pt x="149038" y="411256"/>
                    <a:pt x="74519" y="511548"/>
                    <a:pt x="0" y="61184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16493" y="2715690"/>
              <a:ext cx="882614" cy="390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35" indent="0">
                <a:lnSpc>
                  <a:spcPct val="125000"/>
                </a:lnSpc>
                <a:buClr>
                  <a:srgbClr val="6F1B1B"/>
                </a:buClr>
                <a:buNone/>
              </a:pP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卷积化</a:t>
              </a:r>
              <a:endParaRPr lang="en-US" altLang="zh-CN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1" name="Picture 2" descr="http://pic94.nipic.com/file/20160412/19887233_164636452502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" b="93555" l="9896" r="899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70" y="2075824"/>
            <a:ext cx="959799" cy="12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7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9563</TotalTime>
  <Words>801</Words>
  <Application>Microsoft Office PowerPoint</Application>
  <PresentationFormat>全屏显示(16:9)</PresentationFormat>
  <Paragraphs>188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Adobe 宋体 Std L</vt:lpstr>
      <vt:lpstr>Kozuka Mincho Pr6N H</vt:lpstr>
      <vt:lpstr>microsoft yahei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课程大纲</vt:lpstr>
      <vt:lpstr>课程大纲</vt:lpstr>
      <vt:lpstr>概述—定义</vt:lpstr>
      <vt:lpstr>概述—定义</vt:lpstr>
      <vt:lpstr>概述—应用</vt:lpstr>
      <vt:lpstr>课程大纲</vt:lpstr>
      <vt:lpstr>场景分割—滑动窗</vt:lpstr>
      <vt:lpstr>场景分割—全卷积网络</vt:lpstr>
      <vt:lpstr>场景分割—全卷积网络</vt:lpstr>
      <vt:lpstr>场景分割—全卷积网络</vt:lpstr>
      <vt:lpstr>场景分割—全卷积网络</vt:lpstr>
      <vt:lpstr>场景分割—全卷积网络</vt:lpstr>
      <vt:lpstr>场景分割—自动编码器</vt:lpstr>
      <vt:lpstr>场景分割—自动编码器</vt:lpstr>
      <vt:lpstr>场景分割—自动编码器</vt:lpstr>
      <vt:lpstr>场景分割—全卷积网络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</vt:lpstr>
      <vt:lpstr>场景分割—Deeplab-v2</vt:lpstr>
      <vt:lpstr>场景分割—Deeplab-v2(v3)</vt:lpstr>
      <vt:lpstr>场景分割—对抗网络</vt:lpstr>
      <vt:lpstr>课程大纲</vt:lpstr>
      <vt:lpstr>场景分割—未来趋势讨论</vt:lpstr>
      <vt:lpstr>场景分割—未来趋势讨论</vt:lpstr>
      <vt:lpstr>场景分割—未来趋势讨论</vt:lpstr>
      <vt:lpstr>在线问答</vt:lpstr>
      <vt:lpstr>参考文献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Tsingzao</cp:lastModifiedBy>
  <cp:revision>638</cp:revision>
  <dcterms:created xsi:type="dcterms:W3CDTF">2017-03-07T07:29:00Z</dcterms:created>
  <dcterms:modified xsi:type="dcterms:W3CDTF">2017-11-13T02:06:14Z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